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Arial"/>
              <a:buNone/>
            </a:pPr>
            <a:r>
              <a:rPr b="0" i="0" lang="hu-HU" sz="1200" u="none" cap="none" strike="noStrike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9" name="Shape 469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7" name="Shape 477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915987" y="744537"/>
            <a:ext cx="4965700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1" i="0" sz="4800" u="none" cap="small" strike="noStrike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_TITLE_AND_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0838" lvl="0" marL="547688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Arial"/>
              <a:buChar char="●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11137" lvl="1" marL="868363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2400" lvl="2" marL="1133475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35255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9537" lvl="4" marL="1544638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142" lvl="5" marL="1764792" rtl="0" algn="l">
              <a:spcBef>
                <a:spcPts val="360"/>
              </a:spcBef>
              <a:buClr>
                <a:schemeClr val="lt1"/>
              </a:buClr>
              <a:buFont typeface="Arial"/>
              <a:buChar char="●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635" lvl="6" marL="1965960" rtl="0" algn="l">
              <a:spcBef>
                <a:spcPts val="320"/>
              </a:spcBef>
              <a:buClr>
                <a:schemeClr val="lt1"/>
              </a:buClr>
              <a:buFont typeface="Arial"/>
              <a:buChar char="●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1953" lvl="7" marL="2167128" rtl="0" algn="l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9920" lvl="8" marL="2368296" rtl="0" algn="l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0838" lvl="0" marL="547688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Arial"/>
              <a:buChar char="●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11137" lvl="1" marL="868363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2400" lvl="2" marL="1133475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35255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9537" lvl="4" marL="1544638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142" lvl="5" marL="1764792" rtl="0" algn="l">
              <a:spcBef>
                <a:spcPts val="360"/>
              </a:spcBef>
              <a:buClr>
                <a:schemeClr val="lt1"/>
              </a:buClr>
              <a:buFont typeface="Arial"/>
              <a:buChar char="●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635" lvl="6" marL="1965960" rtl="0" algn="l">
              <a:spcBef>
                <a:spcPts val="320"/>
              </a:spcBef>
              <a:buClr>
                <a:schemeClr val="lt1"/>
              </a:buClr>
              <a:buFont typeface="Arial"/>
              <a:buChar char="●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1953" lvl="7" marL="2167128" rtl="0" algn="l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9920" lvl="8" marL="2368296" rtl="0" algn="l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BCBCBC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rgbClr val="85ACDB"/>
              </a:buClr>
              <a:buFont typeface="Arial"/>
              <a:buNone/>
              <a:defRPr b="1" sz="4800" cap="none">
                <a:solidFill>
                  <a:srgbClr val="85ACD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9652" lvl="0" marL="73152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800">
                <a:solidFill>
                  <a:srgbClr val="888888"/>
                </a:solidFill>
              </a:defRPr>
            </a:lvl2pPr>
            <a:lvl3pPr lvl="2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600">
                <a:solidFill>
                  <a:srgbClr val="888888"/>
                </a:solidFill>
              </a:defRPr>
            </a:lvl3pPr>
            <a:lvl4pPr lvl="3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4pPr>
            <a:lvl5pPr lvl="4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0838" lvl="0" marL="547688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Arial"/>
              <a:buChar char="●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11137" lvl="1" marL="868363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2400" lvl="2" marL="1133475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35255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9537" lvl="4" marL="1544638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142" lvl="5" marL="1764792" rtl="0" algn="l">
              <a:spcBef>
                <a:spcPts val="360"/>
              </a:spcBef>
              <a:buClr>
                <a:schemeClr val="lt1"/>
              </a:buClr>
              <a:buFont typeface="Arial"/>
              <a:buChar char="●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635" lvl="6" marL="1965960" rtl="0" algn="l">
              <a:spcBef>
                <a:spcPts val="320"/>
              </a:spcBef>
              <a:buClr>
                <a:schemeClr val="lt1"/>
              </a:buClr>
              <a:buFont typeface="Arial"/>
              <a:buChar char="●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1953" lvl="7" marL="2167128" rtl="0" algn="l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9920" lvl="8" marL="2368296" rtl="0" algn="l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6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6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0" sz="2400" cap="small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Font typeface="Arial"/>
              <a:buNone/>
              <a:defRPr b="1" sz="2000"/>
            </a:lvl2pPr>
            <a:lvl3pPr lvl="2" rtl="0">
              <a:spcBef>
                <a:spcPts val="0"/>
              </a:spcBef>
              <a:buFont typeface="Arial"/>
              <a:buNone/>
              <a:defRPr b="1" sz="1800"/>
            </a:lvl3pPr>
            <a:lvl4pPr lvl="3" rtl="0">
              <a:spcBef>
                <a:spcPts val="0"/>
              </a:spcBef>
              <a:buFont typeface="Arial"/>
              <a:buNone/>
              <a:defRPr b="1" sz="1600"/>
            </a:lvl4pPr>
            <a:lvl5pPr lvl="4" rtl="0">
              <a:spcBef>
                <a:spcPts val="0"/>
              </a:spcBef>
              <a:buFont typeface="Arial"/>
              <a:buNone/>
              <a:defRPr b="1" sz="1600"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b="0" sz="2400" cap="small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Font typeface="Arial"/>
              <a:buNone/>
              <a:defRPr b="1" sz="2000"/>
            </a:lvl2pPr>
            <a:lvl3pPr lvl="2" rtl="0">
              <a:spcBef>
                <a:spcPts val="0"/>
              </a:spcBef>
              <a:buFont typeface="Arial"/>
              <a:buNone/>
              <a:defRPr b="1" sz="1800"/>
            </a:lvl3pPr>
            <a:lvl4pPr lvl="3" rtl="0">
              <a:spcBef>
                <a:spcPts val="0"/>
              </a:spcBef>
              <a:buFont typeface="Arial"/>
              <a:buNone/>
              <a:defRPr b="1" sz="1600"/>
            </a:lvl4pPr>
            <a:lvl5pPr lvl="4" rtl="0">
              <a:spcBef>
                <a:spcPts val="0"/>
              </a:spcBef>
              <a:buFont typeface="Arial"/>
              <a:buNone/>
              <a:defRPr b="1" sz="1600"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3" type="body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4" type="body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rgbClr val="9CC4F4"/>
              </a:buClr>
              <a:buFont typeface="Arial"/>
              <a:buNone/>
              <a:defRPr b="0" sz="2200">
                <a:solidFill>
                  <a:srgbClr val="9CC4F4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1400"/>
            </a:lvl1pPr>
            <a:lvl2pPr lvl="1" rtl="0">
              <a:spcBef>
                <a:spcPts val="0"/>
              </a:spcBef>
              <a:buFont typeface="Arial"/>
              <a:buNone/>
              <a:defRPr sz="1200"/>
            </a:lvl2pPr>
            <a:lvl3pPr lvl="2" rtl="0">
              <a:spcBef>
                <a:spcPts val="0"/>
              </a:spcBef>
              <a:buFont typeface="Arial"/>
              <a:buNone/>
              <a:defRPr sz="1000"/>
            </a:lvl3pPr>
            <a:lvl4pPr lvl="3" rtl="0">
              <a:spcBef>
                <a:spcPts val="0"/>
              </a:spcBef>
              <a:buFont typeface="Arial"/>
              <a:buNone/>
              <a:defRPr sz="900"/>
            </a:lvl4pPr>
            <a:lvl5pPr lvl="4" rtl="0">
              <a:spcBef>
                <a:spcPts val="0"/>
              </a:spcBef>
              <a:buFont typeface="Arial"/>
              <a:buNone/>
              <a:defRPr sz="900"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6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2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Font typeface="Arial"/>
              <a:buNone/>
              <a:defRPr b="1"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/>
          <p:nvPr>
            <p:ph idx="2" type="pic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BCBCBC"/>
              </a:buClr>
              <a:buFont typeface="Arial"/>
              <a:buNone/>
              <a:defRPr b="0" i="0" sz="3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 algn="ctr">
              <a:spcBef>
                <a:spcPts val="0"/>
              </a:spcBef>
              <a:buFont typeface="Arial"/>
              <a:buNone/>
              <a:defRPr sz="1400"/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000"/>
            </a:lvl3pPr>
            <a:lvl4pPr lvl="3" rtl="0">
              <a:spcBef>
                <a:spcPts val="0"/>
              </a:spcBef>
              <a:defRPr sz="900"/>
            </a:lvl4pPr>
            <a:lvl5pPr lvl="4" rtl="0">
              <a:spcBef>
                <a:spcPts val="0"/>
              </a:spcBef>
              <a:defRPr sz="900"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 rot="5400000">
            <a:off x="2217737" y="-160338"/>
            <a:ext cx="47085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0838" lvl="0" marL="547688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Arial"/>
              <a:buChar char="●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11137" lvl="1" marL="868363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2400" lvl="2" marL="1133475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35255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9537" lvl="4" marL="1544638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142" lvl="5" marL="1764792" rtl="0" algn="l">
              <a:spcBef>
                <a:spcPts val="360"/>
              </a:spcBef>
              <a:buClr>
                <a:schemeClr val="lt1"/>
              </a:buClr>
              <a:buFont typeface="Arial"/>
              <a:buChar char="●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635" lvl="6" marL="1965960" rtl="0" algn="l">
              <a:spcBef>
                <a:spcPts val="320"/>
              </a:spcBef>
              <a:buClr>
                <a:schemeClr val="lt1"/>
              </a:buClr>
              <a:buFont typeface="Arial"/>
              <a:buChar char="●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1953" lvl="7" marL="2167128" rtl="0" algn="l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9920" lvl="8" marL="2368296" rtl="0" algn="l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0838" lvl="0" marL="547688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11137" lvl="1" marL="868363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2400" lvl="2" marL="1133475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3525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9537" lvl="4" marL="154463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142" lvl="5" marL="1764792" marR="0" rtl="0" algn="l">
              <a:spcBef>
                <a:spcPts val="360"/>
              </a:spcBef>
              <a:buClr>
                <a:schemeClr val="lt1"/>
              </a:buClr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635" lvl="6" marL="1965960" marR="0" rtl="0" algn="l">
              <a:spcBef>
                <a:spcPts val="320"/>
              </a:spcBef>
              <a:buClr>
                <a:schemeClr val="lt1"/>
              </a:buClr>
              <a:buFont typeface="Arial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1953" lvl="7" marL="2167128" marR="0" rtl="0" algn="l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9920" lvl="8" marL="2368296" marR="0" rtl="0" algn="l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BCBCBC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50838" lvl="0" marL="547688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11137" lvl="1" marL="868363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2400" lvl="2" marL="1133475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3525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9537" lvl="4" marL="154463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142" lvl="5" marL="1764792" marR="0" rtl="0" algn="l">
              <a:spcBef>
                <a:spcPts val="360"/>
              </a:spcBef>
              <a:buClr>
                <a:schemeClr val="lt1"/>
              </a:buClr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635" lvl="6" marL="1965960" marR="0" rtl="0" algn="l">
              <a:spcBef>
                <a:spcPts val="320"/>
              </a:spcBef>
              <a:buClr>
                <a:schemeClr val="lt1"/>
              </a:buClr>
              <a:buFont typeface="Arial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1953" lvl="7" marL="2167128" marR="0" rtl="0" algn="l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9920" lvl="8" marL="2368296" marR="0" rtl="0" algn="l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BCBCBC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hyperlink" Target="mailto:reflex@c3.hu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Relationship Id="rId4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8.jpg"/><Relationship Id="rId6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jpg"/><Relationship Id="rId4" Type="http://schemas.openxmlformats.org/officeDocument/2006/relationships/image" Target="../media/image26.jpg"/><Relationship Id="rId5" Type="http://schemas.openxmlformats.org/officeDocument/2006/relationships/image" Target="../media/image34.jpg"/><Relationship Id="rId6" Type="http://schemas.openxmlformats.org/officeDocument/2006/relationships/image" Target="../media/image33.jpg"/><Relationship Id="rId7" Type="http://schemas.openxmlformats.org/officeDocument/2006/relationships/image" Target="../media/image32.jpg"/><Relationship Id="rId8" Type="http://schemas.openxmlformats.org/officeDocument/2006/relationships/image" Target="../media/image3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jpg"/><Relationship Id="rId4" Type="http://schemas.openxmlformats.org/officeDocument/2006/relationships/image" Target="../media/image3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jpg"/><Relationship Id="rId4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jpg"/><Relationship Id="rId4" Type="http://schemas.openxmlformats.org/officeDocument/2006/relationships/image" Target="../media/image38.png"/><Relationship Id="rId5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jpg"/><Relationship Id="rId4" Type="http://schemas.openxmlformats.org/officeDocument/2006/relationships/image" Target="../media/image3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jpg"/><Relationship Id="rId4" Type="http://schemas.openxmlformats.org/officeDocument/2006/relationships/image" Target="../media/image3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jpg"/><Relationship Id="rId4" Type="http://schemas.openxmlformats.org/officeDocument/2006/relationships/image" Target="../media/image4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jpg"/><Relationship Id="rId4" Type="http://schemas.openxmlformats.org/officeDocument/2006/relationships/image" Target="../media/image4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jpg"/><Relationship Id="rId4" Type="http://schemas.openxmlformats.org/officeDocument/2006/relationships/image" Target="../media/image4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hyperlink" Target="http://www.emf-portal.h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611188" y="5300663"/>
            <a:ext cx="7848600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100" u="none" cap="none" strike="noStrike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rPr>
              <a:t>MOBILTORNYOK kontra INGATLANOK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750" y="1989137"/>
            <a:ext cx="80010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387" y="188912"/>
            <a:ext cx="8640762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250825" y="1484312"/>
            <a:ext cx="84978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9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hu-HU" sz="18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MAISZ 2011. május 6-i EUFIM konferencia</a:t>
            </a:r>
          </a:p>
        </p:txBody>
      </p:sp>
      <p:sp>
        <p:nvSpPr>
          <p:cNvPr id="72" name="Shape 72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12" y="908050"/>
            <a:ext cx="5473700" cy="35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3348037" y="4500562"/>
            <a:ext cx="5438775" cy="1504950"/>
          </a:xfrm>
          <a:prstGeom prst="rect">
            <a:avLst/>
          </a:prstGeom>
          <a:noFill/>
          <a:ln cap="rnd" cmpd="sng" w="9525">
            <a:solidFill>
              <a:schemeClr val="accent2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Szakértők szerint nem a 2500-3000 hazai mobilantenna jelenti a legnagyobb egészségügyi kockázatot, hanem a </a:t>
            </a:r>
            <a:r>
              <a:rPr b="1" i="0" lang="hu-HU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mobiltelefon</a:t>
            </a: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ami közvetlenül a telefonáló feje mellett sugároz. 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57200" y="274637"/>
            <a:ext cx="8229600" cy="65405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Tornyok - mobil telefonok 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4887" y="1412875"/>
            <a:ext cx="2611437" cy="215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625" y="4572000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SUGÁRZÁSOK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052512"/>
            <a:ext cx="8229600" cy="525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*PROFINVEST Műszaki, Gazdasági, Kereskedelmi Mérnökiroda KFT. </a:t>
            </a:r>
          </a:p>
        </p:txBody>
      </p:sp>
      <p:sp>
        <p:nvSpPr>
          <p:cNvPr id="165" name="Shape 16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*Takács Nándor c. egyetemi docens DEBRECENI EGYETEM</a:t>
            </a:r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Stabil tornyok - mobil félelmek 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9F9F9"/>
              </a:buClr>
              <a:buSzPct val="39285"/>
              <a:buFont typeface="Arial"/>
              <a:buChar char="●"/>
            </a:pPr>
            <a:r>
              <a:rPr b="0" i="0" lang="hu-H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nem ionizáló sugárzások élettani hatásairól (pro és kontra) megjelenő kutatási eredmények fokozzák a lakosság érzékenységét és – közismert tényként – </a:t>
            </a:r>
            <a:r>
              <a:rPr b="1" i="0" lang="hu-HU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egyértelműen negatívan befolyásolják a sugárzással érintett ingatlanok forgalmi értékét. (???)</a:t>
            </a:r>
          </a:p>
          <a:p>
            <a:pPr indent="0" lvl="0" marL="0" marR="0" rtl="0" algn="l">
              <a:spcBef>
                <a:spcPts val="0"/>
              </a:spcBef>
              <a:buClr>
                <a:srgbClr val="F9F9F9"/>
              </a:buClr>
              <a:buSzPct val="39285"/>
              <a:buFont typeface="Arial"/>
              <a:buChar char="●"/>
            </a:pPr>
            <a:r>
              <a:rPr b="0" i="0" lang="hu-H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magyarországi antennatornyok sugárzása </a:t>
            </a:r>
            <a:r>
              <a:rPr b="1" i="1" lang="hu-HU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negyvenötöde a nyugat-európai normának</a:t>
            </a:r>
          </a:p>
          <a:p>
            <a:pPr indent="0" lvl="0" marL="0" marR="0" rtl="0" algn="l">
              <a:spcBef>
                <a:spcPts val="0"/>
              </a:spcBef>
              <a:buClr>
                <a:srgbClr val="F9F9F9"/>
              </a:buClr>
              <a:buSzPct val="39285"/>
              <a:buFont typeface="Arial"/>
              <a:buChar char="●"/>
            </a:pPr>
            <a:r>
              <a:rPr b="0" i="0" lang="hu-H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hu-HU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reflex@c3.hu</a:t>
            </a:r>
            <a:r>
              <a:rPr b="0" i="0" lang="hu-H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174" name="Shape 174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539750" y="476250"/>
            <a:ext cx="800100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ELEKTROSZMOG - pulzáló hullámok</a:t>
            </a:r>
            <a:br>
              <a:rPr b="1" i="0" lang="hu-HU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hu-HU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hu-HU" sz="25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„villámcsapás az agyban”</a:t>
            </a:r>
            <a:r>
              <a:rPr b="1" i="0" lang="hu-HU" sz="2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hu-HU" sz="2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hu-HU" sz="2500" u="none" cap="none" strike="noStrike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Hosszú ideje tartó </a:t>
            </a:r>
            <a:r>
              <a:rPr b="1" i="0" lang="hu-HU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elektroszmog terhelés</a:t>
            </a: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esetén a következő tünetek </a:t>
            </a:r>
            <a:r>
              <a:rPr b="1" i="0" lang="hu-HU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léphetnek fel: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alvási zavarok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kimerültség, fáradtság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fejfájás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pszichés zavarok, depresszió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magas vérnyomás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szívritmus zavarok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425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gyengülő immunrendszer</a:t>
            </a:r>
            <a:r>
              <a:rPr b="0" i="0" lang="hu-HU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4937" y="1500187"/>
            <a:ext cx="2819400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28625" y="5429250"/>
            <a:ext cx="8501062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információk információ csomagokban, rövid ideig tartó rendkívül intenzív elektromos hullámokkal (pulzáló sugárzás) jut el a vevőhöz. </a:t>
            </a:r>
            <a:r>
              <a:rPr b="1" i="0" lang="hu-HU" sz="1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 viták és a kutatások középpontjában a pulzált elektromágneses sugárzás áll. </a:t>
            </a:r>
          </a:p>
        </p:txBody>
      </p:sp>
      <p:sp>
        <p:nvSpPr>
          <p:cNvPr id="184" name="Shape 184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HÁTTÉRBEN MEGJELENT AZ ÜZLET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87" y="1643062"/>
            <a:ext cx="8358187" cy="150018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" y="4572000"/>
            <a:ext cx="738187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625" y="3357562"/>
            <a:ext cx="4402137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vonatkozó jogszabályok, szabványok</a:t>
            </a:r>
            <a:br>
              <a:rPr b="1" i="0" lang="hu-HU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457200" y="1285875"/>
            <a:ext cx="8229600" cy="5022850"/>
          </a:xfrm>
          <a:prstGeom prst="rect">
            <a:avLst/>
          </a:prstGeom>
          <a:noFill/>
          <a:ln cap="rnd" cmpd="sng" w="9525">
            <a:solidFill>
              <a:schemeClr val="accent2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38095"/>
              <a:buFont typeface="Arial"/>
              <a:buChar char="●"/>
            </a:pPr>
            <a:r>
              <a:rPr b="0" i="0" lang="hu-HU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29/1999. (X.6.) KHVM rendelet a távközlési építmények engedélyezéséről és ellenőrzéséről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38095"/>
              <a:buFont typeface="Arial"/>
              <a:buChar char="●"/>
            </a:pPr>
            <a:r>
              <a:rPr b="0" i="0" lang="hu-HU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vezeték nélküli távközlési építmény által kibocsátott elektromágneses sugárzás egészségügyi határértékeiről szóló 32/2000. (XI. 16.) EüM rendelet szerint (a termikus határérték 10μW/cm², elektromágneses térerősségre átszámítva 6,24 V/m)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38095"/>
              <a:buFont typeface="Arial"/>
              <a:buChar char="●"/>
            </a:pPr>
            <a:r>
              <a:rPr b="0" i="0" lang="hu-HU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MSZ 16260-86 a magyar nagyfrekvenciás elektromágneses tér megengedett határértékei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38095"/>
              <a:buFont typeface="Arial"/>
              <a:buChar char="●"/>
            </a:pPr>
            <a:r>
              <a:rPr b="0" i="0" lang="hu-HU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2/2001. (I.31.)MeHVM rendelet a frekvenciagazdálkodás egyes hatósági eljárásairól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38095"/>
              <a:buFont typeface="Arial"/>
              <a:buChar char="●"/>
            </a:pPr>
            <a:r>
              <a:rPr b="0" i="0" lang="hu-HU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2003. évi C. törvény az elektronikus hírközlésről.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1" i="1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Magyar határérték lakosság esetében </a:t>
            </a:r>
            <a:r>
              <a:rPr b="1" i="1" lang="hu-HU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10 µW/cm2</a:t>
            </a:r>
            <a:r>
              <a:rPr b="0" i="1" lang="hu-HU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teljesítménysűrűséget enged meg </a:t>
            </a:r>
            <a:r>
              <a:rPr b="0" i="1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rádiótelefon bázisállomások mindegyik üzemi frekvenciáján (450, 900 és 1800 MHz-en).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202" name="Shape 202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539750" y="188913"/>
            <a:ext cx="8001000" cy="1036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Bázisállomások telepítésének engedélyezési eljárása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57187" y="1500187"/>
            <a:ext cx="8496300" cy="4786312"/>
          </a:xfrm>
          <a:prstGeom prst="rect">
            <a:avLst/>
          </a:prstGeom>
          <a:noFill/>
          <a:ln cap="rnd" cmpd="sng" w="9525">
            <a:solidFill>
              <a:schemeClr val="accent2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1" i="0" lang="hu-HU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Környezeti hatástanulmány </a:t>
            </a: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antennának a közvetlen közelében mért elektromágneses mező várható erőssége, aminek maximális értékét törvény szabályozza.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1" i="0" lang="hu-HU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Építési engedélyezési</a:t>
            </a:r>
            <a:r>
              <a:rPr b="0" i="0" lang="hu-HU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eljárásában</a:t>
            </a: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6 m-nél hosszabb antenna tartószerkezet esetén –  </a:t>
            </a:r>
            <a:r>
              <a:rPr b="1" i="1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46/1997. (XII.29.) KTM</a:t>
            </a:r>
            <a:r>
              <a:rPr b="0" i="1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rendelet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1" i="0" lang="hu-HU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Egészségügyi szakhatóságként</a:t>
            </a: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az illetékes </a:t>
            </a:r>
            <a:r>
              <a:rPr b="1" i="1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ÁNTSZ Sugáregészségügyi Decentrumot</a:t>
            </a: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jelöli meg.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engedélyező hatóság az </a:t>
            </a:r>
            <a:r>
              <a:rPr b="1" i="0" lang="hu-HU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illetékes önkormányzat jegyzője</a:t>
            </a: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285875" y="4572000"/>
            <a:ext cx="6858000" cy="646112"/>
          </a:xfrm>
          <a:prstGeom prst="rect">
            <a:avLst/>
          </a:prstGeom>
          <a:noFill/>
          <a:ln cap="rnd" cmpd="sng" w="9525">
            <a:solidFill>
              <a:schemeClr val="accent2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Bázisállomás a tetőn: 0.3-3 μW/cm2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Kézikészülék 3-4 cm-re: 800-1500 μW/cm2 is lehet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357187" y="4071937"/>
            <a:ext cx="39036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1" lang="hu-HU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Specifikus Abszorpciós Ráta 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357187" y="5286375"/>
            <a:ext cx="835818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1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rendeletek előírásának betartása esetén, a rádiótelefon bázisállomásokból származó RF sugárzás </a:t>
            </a:r>
            <a:r>
              <a:rPr b="1" i="1" lang="hu-HU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egészségkárosító hatásaival nem kell számolni. </a:t>
            </a:r>
          </a:p>
        </p:txBody>
      </p:sp>
      <p:sp>
        <p:nvSpPr>
          <p:cNvPr id="215" name="Shape 215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ELEKTROSZMOG „FOKOZÓDIK”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" y="1571625"/>
            <a:ext cx="8137525" cy="165576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0187" y="3357562"/>
            <a:ext cx="5991225" cy="121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7312" y="4714875"/>
            <a:ext cx="6229350" cy="150018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1" lang="hu-HU" sz="4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igazságügyi szakértő feladata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38461"/>
              <a:buFont typeface="Arial"/>
              <a:buChar char="●"/>
            </a:pPr>
            <a:r>
              <a:rPr b="0" i="1" lang="hu-HU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….., hogy a bíróság, az ügyészség, a rendőrség és a jogszabályban meghatározott más hatóság kirendelése, vagy megbízás alapján, </a:t>
            </a:r>
            <a:r>
              <a:rPr b="1" i="1" lang="hu-HU" sz="2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 tudomány és a műszaki fejlődés eredményeinek felhasználásával készített szakvéleménnyel</a:t>
            </a:r>
            <a:r>
              <a:rPr b="0" i="1" lang="hu-HU" sz="2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hu-HU" sz="2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segítse a tényállás megállapítását, a szakkérdés eldöntését.”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38888"/>
              <a:buFont typeface="Arial"/>
              <a:buChar char="●"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(2005. évi XLVII. törvény az igazságügyi szakértői tevékenységről 1.§ (1))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233" name="Shape 233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2571750" y="1376362"/>
            <a:ext cx="6072187" cy="405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457200" lvl="0" marL="0" marR="0" rtl="0" algn="just">
              <a:spcBef>
                <a:spcPts val="0"/>
              </a:spcBef>
              <a:buClr>
                <a:schemeClr val="lt1"/>
              </a:buClr>
              <a:buSzPct val="60000"/>
              <a:buFont typeface="Arial"/>
              <a:buChar char="●"/>
            </a:pPr>
            <a:r>
              <a:rPr b="1" i="1" lang="hu-H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………….</a:t>
            </a:r>
            <a:r>
              <a:rPr b="0" i="1" lang="hu-H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HRSZ.:11002/3 ingatlanon felállított mobiltelefon átjátszó állomás – „antenna-torony” hogyan hat az érintett ingatlanok forgalmi értékére.</a:t>
            </a:r>
          </a:p>
          <a:p>
            <a:pPr indent="457200" lvl="0" marL="0" marR="0" rtl="0" algn="just">
              <a:spcBef>
                <a:spcPts val="0"/>
              </a:spcBef>
              <a:buClr>
                <a:schemeClr val="lt1"/>
              </a:buClr>
              <a:buSzPct val="60000"/>
              <a:buFont typeface="Arial"/>
              <a:buChar char="●"/>
            </a:pPr>
            <a:r>
              <a:rPr b="0" i="1" lang="hu-H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Elemezze a </a:t>
            </a:r>
            <a:r>
              <a:rPr b="1" i="1" lang="hu-HU" sz="20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bázisállomás 600 m-es sugarú körén belüli</a:t>
            </a:r>
            <a:r>
              <a:rPr b="0" i="1" lang="hu-H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ingatlanforgalmat az értékcsökkenés fennállása szempontjából. </a:t>
            </a:r>
          </a:p>
          <a:p>
            <a:pPr indent="457200" lvl="0" marL="0" marR="0" rtl="0" algn="just">
              <a:spcBef>
                <a:spcPts val="0"/>
              </a:spcBef>
              <a:buClr>
                <a:schemeClr val="lt1"/>
              </a:buClr>
              <a:buSzPct val="60000"/>
              <a:buFont typeface="Arial"/>
              <a:buChar char="●"/>
            </a:pPr>
            <a:r>
              <a:rPr b="0" i="1" lang="hu-H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Szakértő a szakvéleményében határozza meg, hogy az érintett ingatlanok forgalmi értékében történt-e értékcsökkenés (ha igen milyen mértékben)</a:t>
            </a:r>
          </a:p>
          <a:p>
            <a:pPr indent="457200" lvl="0" marL="0" marR="0" rtl="0" algn="just">
              <a:spcBef>
                <a:spcPts val="0"/>
              </a:spcBef>
              <a:buClr>
                <a:schemeClr val="lt1"/>
              </a:buClr>
              <a:buSzPct val="60000"/>
              <a:buFont typeface="Arial"/>
              <a:buChar char="●"/>
            </a:pPr>
            <a:r>
              <a:rPr b="0" i="1" lang="hu-H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2005. 08 nyarán felállított mobiltelefon átjátszó-állomás következményeként.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642937" y="500062"/>
            <a:ext cx="75723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1" lang="hu-HU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szakértő feladata általában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312" y="1428750"/>
            <a:ext cx="2286000" cy="43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574675" y="304800"/>
            <a:ext cx="8001000" cy="8921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Bázisállomások – „Mobiltornyok”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737" y="1752600"/>
            <a:ext cx="2852737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0437" y="1214437"/>
            <a:ext cx="3152775" cy="48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8125" y="1773237"/>
            <a:ext cx="2339975" cy="417671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VIZSGÁLT BÁZISÁLLOMÁSOK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42875" y="1350962"/>
            <a:ext cx="8715375" cy="5089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45720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hu-HU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„Batonyától Nemesmedvesig”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just">
              <a:spcBef>
                <a:spcPts val="0"/>
              </a:spcBef>
              <a:buClr>
                <a:schemeClr val="lt1"/>
              </a:buClr>
              <a:buSzPct val="6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Felgyő – az állomást lebontották</a:t>
            </a:r>
          </a:p>
          <a:p>
            <a:pPr indent="457200" lvl="0" marL="0" marR="0" rtl="0" algn="just">
              <a:spcBef>
                <a:spcPts val="0"/>
              </a:spcBef>
              <a:buClr>
                <a:schemeClr val="lt1"/>
              </a:buClr>
              <a:buSzPct val="6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Mártély</a:t>
            </a:r>
          </a:p>
          <a:p>
            <a:pPr indent="457200" lvl="0" marL="0" marR="0" rtl="0" algn="just">
              <a:spcBef>
                <a:spcPts val="0"/>
              </a:spcBef>
              <a:buClr>
                <a:schemeClr val="lt1"/>
              </a:buClr>
              <a:buSzPct val="6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Orosháza – Gyopárosfürdő</a:t>
            </a:r>
          </a:p>
          <a:p>
            <a:pPr indent="457200" lvl="0" marL="0" marR="0" rtl="0" algn="just">
              <a:spcBef>
                <a:spcPts val="0"/>
              </a:spcBef>
              <a:buClr>
                <a:schemeClr val="lt1"/>
              </a:buClr>
              <a:buSzPct val="6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Orosháza – Bajcsy Zsilinszky utca</a:t>
            </a:r>
          </a:p>
          <a:p>
            <a:pPr indent="457200" lvl="0" marL="0" marR="0" rtl="0" algn="just">
              <a:spcBef>
                <a:spcPts val="0"/>
              </a:spcBef>
              <a:buClr>
                <a:schemeClr val="lt1"/>
              </a:buClr>
              <a:buSzPct val="6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1037 Budapest, Jószerencse utca</a:t>
            </a:r>
          </a:p>
          <a:p>
            <a:pPr indent="457200" lvl="0" marL="0" marR="0" rtl="0" algn="just">
              <a:spcBef>
                <a:spcPts val="0"/>
              </a:spcBef>
              <a:buClr>
                <a:schemeClr val="lt1"/>
              </a:buClr>
              <a:buSzPct val="6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Kecskemét – Katonatelep</a:t>
            </a:r>
          </a:p>
          <a:p>
            <a:pPr indent="457200" lvl="0" marL="0" marR="0" rtl="0" algn="just">
              <a:spcBef>
                <a:spcPts val="0"/>
              </a:spcBef>
              <a:buClr>
                <a:schemeClr val="lt1"/>
              </a:buClr>
              <a:buSzPct val="6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9676 Hosszupereszteg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just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 bázisállomások környezetében (100-800 m távolságban) elhelyezkedő 107 db. ingatlant vizsgáltunk.</a:t>
            </a:r>
          </a:p>
          <a:p>
            <a:pPr indent="457200" lvl="0" marL="0" marR="0" rtl="0" algn="just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 bázisállomások okozta értékvesztés és környezeti károsodás ingatlanforgalmi (Illetékhivatali, APEH, NAV) adatokkal nem volt kimutatható!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rPr>
              <a:t>MOBILTORNYOK ÉRTÉKCSÖKKENTŐ HATÁSA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357187" y="1622425"/>
            <a:ext cx="857250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mobil tornyok ugyanolyan módon jelentenek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értékcsökkentő hatást más ingatlanokra, mint egyéb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infrastruktúrális beruházások építése, azok közelsége.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tornyokkal kapcsolatos vita egyfajta „divatként”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került túlzottan előtérbe, de „</a:t>
            </a:r>
            <a:r>
              <a:rPr b="1" i="0" lang="hu-HU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nem igényel újabb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hu-HU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ingatlanforgalmi szakmai módszertan” 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kidolgozását, csak az egyéb, hagyományosan is kezelt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értékcsökkentési hatások felmérésének és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alkalmazásának módszereit kell itt is alkalmazni.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Ezen módszertan lényege, hogy minden, külső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infrastruktúrális elem értékcsökkentése </a:t>
            </a:r>
            <a:r>
              <a:rPr b="0" i="0" lang="hu-HU" sz="24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három tényező együttállásával értelmezhető: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KÜLSŐ INFRASTRUKTURÁLIS ELEM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642937" y="1500187"/>
            <a:ext cx="7786687" cy="3903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914400" lvl="1" marL="0" marR="0" rtl="0" algn="l">
              <a:spcBef>
                <a:spcPts val="0"/>
              </a:spcBef>
              <a:buClr>
                <a:schemeClr val="lt1"/>
              </a:buClr>
              <a:buSzPct val="60714"/>
              <a:buFont typeface="Arial"/>
              <a:buChar char="●"/>
            </a:pPr>
            <a:r>
              <a:rPr b="0" i="0" lang="hu-H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ingatlan adottságainak,</a:t>
            </a:r>
          </a:p>
          <a:p>
            <a:pPr indent="914400" lvl="1" marL="0" marR="0" rtl="0" algn="l">
              <a:spcBef>
                <a:spcPts val="0"/>
              </a:spcBef>
              <a:buClr>
                <a:schemeClr val="lt1"/>
              </a:buClr>
              <a:buSzPct val="60714"/>
              <a:buFont typeface="Arial"/>
              <a:buChar char="●"/>
            </a:pPr>
            <a:r>
              <a:rPr b="0" i="0" lang="hu-H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infrastruktúrális elem (ez esetben a torony) adottságainak és </a:t>
            </a:r>
          </a:p>
          <a:p>
            <a:pPr indent="914400" lvl="1" marL="0" marR="0" rtl="0" algn="l">
              <a:spcBef>
                <a:spcPts val="0"/>
              </a:spcBef>
              <a:buClr>
                <a:schemeClr val="lt1"/>
              </a:buClr>
              <a:buSzPct val="60714"/>
              <a:buFont typeface="Arial"/>
              <a:buChar char="●"/>
            </a:pPr>
            <a:r>
              <a:rPr b="0" i="0" lang="hu-H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ezek </a:t>
            </a:r>
            <a:r>
              <a:rPr b="1" i="0" lang="hu-HU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kölcsönhatásának együttes elemzésével lehet</a:t>
            </a:r>
            <a:r>
              <a:rPr b="0" i="0" lang="hu-H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felelős szakmai véleményt adni az értékcsökkenés mértékéről.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Forrás: Dr. Hajnal István: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VIZSGÁLNI KELL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214312" y="1643062"/>
            <a:ext cx="8715375" cy="477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Az </a:t>
            </a:r>
            <a:r>
              <a:rPr b="1" i="0" lang="hu-HU" sz="2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ingatlan adottságai </a:t>
            </a:r>
            <a:r>
              <a:rPr b="0" i="0" lang="hu-H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között annak </a:t>
            </a:r>
          </a:p>
          <a:p>
            <a:pPr indent="0" lvl="1" marL="0" marR="0" rtl="0" algn="l">
              <a:spcBef>
                <a:spcPts val="0"/>
              </a:spcBef>
              <a:buClr>
                <a:schemeClr val="lt1"/>
              </a:buClr>
              <a:buSzPct val="59090"/>
              <a:buFont typeface="Arial"/>
              <a:buChar char="●"/>
            </a:pPr>
            <a:r>
              <a:rPr b="0" i="0" lang="hu-H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funkcióját,</a:t>
            </a:r>
          </a:p>
          <a:p>
            <a:pPr indent="0" lvl="1" marL="0" marR="0" rtl="0" algn="l">
              <a:spcBef>
                <a:spcPts val="0"/>
              </a:spcBef>
              <a:buClr>
                <a:schemeClr val="lt1"/>
              </a:buClr>
              <a:buSzPct val="59090"/>
              <a:buFont typeface="Arial"/>
              <a:buChar char="●"/>
            </a:pPr>
            <a:r>
              <a:rPr b="0" i="0" lang="hu-H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használatának módját,</a:t>
            </a:r>
          </a:p>
          <a:p>
            <a:pPr indent="0" lvl="1" marL="0" marR="0" rtl="0" algn="l">
              <a:spcBef>
                <a:spcPts val="0"/>
              </a:spcBef>
              <a:buClr>
                <a:schemeClr val="lt1"/>
              </a:buClr>
              <a:buSzPct val="59090"/>
              <a:buFont typeface="Arial"/>
              <a:buChar char="●"/>
            </a:pPr>
            <a:r>
              <a:rPr b="0" i="0" lang="hu-H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avultságát és</a:t>
            </a:r>
          </a:p>
          <a:p>
            <a:pPr indent="0" lvl="1" marL="0" marR="0" rtl="0" algn="l">
              <a:spcBef>
                <a:spcPts val="0"/>
              </a:spcBef>
              <a:buClr>
                <a:schemeClr val="lt1"/>
              </a:buClr>
              <a:buSzPct val="59090"/>
              <a:buFont typeface="Arial"/>
              <a:buChar char="●"/>
            </a:pPr>
            <a:r>
              <a:rPr b="0" i="0" lang="hu-H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az egyéb értékcsökkentő tényezőit.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Az </a:t>
            </a:r>
            <a:r>
              <a:rPr b="1" i="0" lang="hu-HU" sz="2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infrastruktúrális elem </a:t>
            </a:r>
            <a:r>
              <a:rPr b="0" i="0" lang="hu-H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(a torony) maga is kihat az értékcsökkenés mértékére.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hu-HU" sz="2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Vizsgálni kell annak</a:t>
            </a:r>
          </a:p>
          <a:p>
            <a:pPr indent="0" lvl="1" marL="0" marR="0" rtl="0" algn="l">
              <a:spcBef>
                <a:spcPts val="0"/>
              </a:spcBef>
              <a:buClr>
                <a:schemeClr val="lt1"/>
              </a:buClr>
              <a:buSzPct val="59090"/>
              <a:buFont typeface="Arial"/>
              <a:buChar char="●"/>
            </a:pPr>
            <a:r>
              <a:rPr b="0" i="0" lang="hu-H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kiterjedését, magasságát,</a:t>
            </a:r>
          </a:p>
          <a:p>
            <a:pPr indent="0" lvl="1" marL="0" marR="0" rtl="0" algn="l">
              <a:spcBef>
                <a:spcPts val="0"/>
              </a:spcBef>
              <a:buClr>
                <a:schemeClr val="lt1"/>
              </a:buClr>
              <a:buSzPct val="59090"/>
              <a:buFont typeface="Arial"/>
              <a:buChar char="●"/>
            </a:pPr>
            <a:r>
              <a:rPr b="0" i="0" lang="hu-H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műszaki paramétereit,</a:t>
            </a:r>
          </a:p>
          <a:p>
            <a:pPr indent="0" lvl="1" marL="0" marR="0" rtl="0" algn="l">
              <a:spcBef>
                <a:spcPts val="0"/>
              </a:spcBef>
              <a:buClr>
                <a:schemeClr val="lt1"/>
              </a:buClr>
              <a:buSzPct val="59090"/>
              <a:buFont typeface="Arial"/>
              <a:buChar char="●"/>
            </a:pPr>
            <a:r>
              <a:rPr b="0" i="0" lang="hu-H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létesítésének jogszabályi feltételeit, különös tekintettel a környezeti határértékek betartására,</a:t>
            </a:r>
          </a:p>
          <a:p>
            <a:pPr indent="0" lvl="1" marL="0" marR="0" rtl="0" algn="l">
              <a:spcBef>
                <a:spcPts val="0"/>
              </a:spcBef>
              <a:buClr>
                <a:schemeClr val="lt1"/>
              </a:buClr>
              <a:buSzPct val="59090"/>
              <a:buFont typeface="Arial"/>
              <a:buChar char="●"/>
            </a:pPr>
            <a:r>
              <a:rPr b="0" i="0" lang="hu-HU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állapotát, avultságát.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„HÁRMAS ÖSSZEFÜGGÉS”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642937" y="1997075"/>
            <a:ext cx="8143875" cy="301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fenti hármas összefüggést kell minden hasonló kérdésben </a:t>
            </a:r>
            <a:r>
              <a:rPr b="1" i="0" lang="hu-HU" sz="28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szisztematikusan megvizsgálni és az adott ingatlanpiaci környezetben elemezni</a:t>
            </a:r>
            <a:r>
              <a:rPr b="0" i="0" lang="hu-H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hogy a tényleges becsülhető értékcsökkenés értékét meg lehessen adni.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KORLÁTOZOTT TÉNYÁLLÍTÁSOK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214312" y="1873250"/>
            <a:ext cx="8786812" cy="3752850"/>
          </a:xfrm>
          <a:prstGeom prst="rect">
            <a:avLst/>
          </a:prstGeom>
          <a:noFill/>
          <a:ln cap="rnd" cmpd="sng" w="9525">
            <a:solidFill>
              <a:srgbClr val="C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Szerencse, ha egy helyiség (</a:t>
            </a:r>
            <a:r>
              <a:rPr b="0" i="0" lang="hu-HU" sz="24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falu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viszonylag </a:t>
            </a:r>
            <a:r>
              <a:rPr b="1" i="0" lang="hu-HU" sz="24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egyforma</a:t>
            </a:r>
            <a:r>
              <a:rPr b="1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ingatlanokkal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családi házas telkekkel rendelkezik; egy </a:t>
            </a:r>
            <a:r>
              <a:rPr b="0" i="0" lang="hu-HU" sz="24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budapesti kerületben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az </a:t>
            </a:r>
            <a:r>
              <a:rPr b="1" i="0" lang="hu-HU" sz="24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inhomogén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ingatlan-állomány semmilyen elemzést sem engedne meg egy Illetékhivatali lista alapján.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Mindezekkel együtt nem csak a minta kis száma, a reprezentativitás követelményének hiánya, hanem az adatok hiányossága miatt is csak nagyon korlátozott tényállításokat lehet ezen adatok alapján megfogalmazni. </a:t>
            </a:r>
          </a:p>
        </p:txBody>
      </p:sp>
      <p:sp>
        <p:nvSpPr>
          <p:cNvPr id="291" name="Shape 291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FELHASZNÁLT ADATOK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285750" y="1785937"/>
            <a:ext cx="8643937" cy="4154487"/>
          </a:xfrm>
          <a:prstGeom prst="rect">
            <a:avLst/>
          </a:prstGeom>
          <a:noFill/>
          <a:ln cap="rnd" cmpd="sng" w="9525">
            <a:solidFill>
              <a:schemeClr val="accent2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Általában a felhasználható adatmennyiség a helyiség egészének vonatkozásában </a:t>
            </a:r>
            <a:r>
              <a:rPr b="1" i="0" lang="hu-HU" sz="2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nem elegendő egyértelmű statisztikai következtetések levonására</a:t>
            </a:r>
            <a:r>
              <a:rPr b="0" i="0" lang="hu-HU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de rendszerezett feldolgozása után világosan látható, hogy egy-egy csoportba </a:t>
            </a:r>
            <a:r>
              <a:rPr b="0" i="0" lang="hu-HU" sz="2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csak néhány adat tartozik</a:t>
            </a:r>
            <a:r>
              <a:rPr b="0" i="0" lang="hu-HU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Ismert, hogy az ingatlanpiacon a vételár és a forgalmi érték között létezik korreláció, de ez csak a nagyon nagy számosságú minták esetén érhető tetten. </a:t>
            </a:r>
            <a:r>
              <a:rPr b="1" i="0" lang="hu-HU" sz="2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Kisszámú (1-3-5) adatból semmilyen, a statisztikai függetlenség és reprezentativitás követelményeinek megfelelő érdemi következtetést nem lehet levonni (vagy csak komoly fenntartásokkal)</a:t>
            </a:r>
            <a:r>
              <a:rPr b="0" i="0" lang="hu-HU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99" name="Shape 299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4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Illetékhivatali adatbázis?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1" i="0" lang="hu-HU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Hiteles adatbázisként</a:t>
            </a: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a bírói gyakorlat szerint - csak az Illetékhivatal forgalmi adatait szabad igazságügyi ingatlanforgalmi szakkérdésekben felhasználni. Az Illetékhivatal adatállományával szemben a szakértőknek számos kifogása van, ami értékelés módszertani problémát is jelent. 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feldolgozott adat-rekord az </a:t>
            </a:r>
            <a:r>
              <a:rPr b="1" i="0" lang="hu-HU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ügyszámot, az utca- és házszámot, a telek helyrajzi számát, a telek (!) területét, a szerződési értéket és a hivatal által elfogadott forgalmi értéket tartalmazza</a:t>
            </a: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Illetékhivatal nem dolgozza fel az adott helyrajzi számon álló épület vagy épületek alapterületét és teljesen hiányzik az ingatlan minőségére, használhatóságára utaló adat-tartalom. Így, ezen fontos minősítő jegyek nélkül, időben különböző állapotokban, kiépítettségben és ismeretlen tranzakciós háttérrel rendelkező ingatlan-alaphalmazt tudunk csak felhasználni. 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ügyiratok száma utal az ügylet időpontjára, de jelentős eltérés lehet a tényleges szerződéskötés és az irat keletkezésének időpontja között, így egy újabb bizonytalansági elem kerül az adat-állományba.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1331912" y="333375"/>
            <a:ext cx="6985000" cy="719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„ELTÉRÉS AZ ÁTLAGTÓL”</a:t>
            </a:r>
          </a:p>
        </p:txBody>
      </p:sp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112" y="1125537"/>
            <a:ext cx="7704137" cy="512603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*PROFINVEST Műszaki, Gazdasági, Kereskedelmi Mérnökiroda KFT. </a:t>
            </a:r>
          </a:p>
        </p:txBody>
      </p:sp>
      <p:sp>
        <p:nvSpPr>
          <p:cNvPr id="315" name="Shape 31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*Takács Nándor c. egyetemi docens DEBRECENI EGYETEM</a:t>
            </a:r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1" lang="hu-HU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Szakértői vélemény típusok (1)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457200" y="1341437"/>
            <a:ext cx="8229600" cy="475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20688" lvl="0" marL="547688" marR="0" rtl="0" algn="ctr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8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„SEMMISEM DRÁGA”</a:t>
            </a:r>
          </a:p>
          <a:p>
            <a:pPr indent="-420688" lvl="0" marL="547688" marR="0" rtl="0" algn="ctr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4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Jelentős értékcsökkenést megállapítók</a:t>
            </a:r>
          </a:p>
          <a:p>
            <a:pPr indent="-420688" lvl="0" marL="547688" marR="0" rtl="0" algn="ctr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Max. 33% mértékben, a bázisállomástól számított akár 600 m távolságra is, </a:t>
            </a:r>
          </a:p>
          <a:p>
            <a:pPr indent="-420688" lvl="0" marL="547688" marR="0" rtl="0" algn="ctr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„valós, vagy vélt indok”, </a:t>
            </a:r>
          </a:p>
          <a:p>
            <a:pPr indent="-420688" lvl="0" marL="547688" marR="0" rtl="0" algn="ctr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„társadalmi közfelfogás” </a:t>
            </a:r>
          </a:p>
          <a:p>
            <a:pPr indent="-420688" lvl="0" marL="547688" marR="0" rtl="0" algn="ctr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1" lang="hu-HU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forgalmi értékadatok változásának vizsgálata nélkül.</a:t>
            </a:r>
          </a:p>
          <a:p>
            <a:pPr indent="-420688" lvl="0" marL="547688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39583"/>
              <a:buFont typeface="Arial"/>
              <a:buChar char="●"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Más hasonló perek tapasztalatai</a:t>
            </a:r>
          </a:p>
          <a:p>
            <a:pPr indent="-420688" lvl="0" marL="547688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39583"/>
              <a:buFont typeface="Arial"/>
              <a:buChar char="●"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Félelemkeltő hatás (a torony erős szélben „fűtyűl”, zúzmara, jégcsap hullik róla, hangos a ventilátor, az utcaképet elcsúfítja, beárnyékolja az ingatlant, ….. 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2462212" y="3246437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62" y="214312"/>
            <a:ext cx="3165475" cy="50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6187" y="2071687"/>
            <a:ext cx="4176712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357187" y="5286375"/>
            <a:ext cx="8786812" cy="1169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1" lang="hu-H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Antennához, antennatartó szerkezetekhez tartozó műtárgy </a:t>
            </a:r>
            <a:r>
              <a:rPr b="0" i="0" lang="hu-H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Különösen földelési,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villámvédelmi eszközök, valamint a tápáram ellátás biztosításához szükséges eszközök és az elektronikus hírközlési berendezések elhelyezéséhez, védelméhez szükséges építmény, szekrény vagy konténer. közök, valamint berendezések elhelyezéséhez, védelméhez szükséges építmény, szekrény vagy konténer. 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2725" y="260350"/>
            <a:ext cx="72390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1" lang="hu-HU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Szakértői vélemény típusok (2)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457200" y="1268412"/>
            <a:ext cx="8229600" cy="4537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20688" lvl="0" marL="547688" marR="0" rtl="0" algn="ctr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8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„MÉRTÉKTARTÓK”</a:t>
            </a:r>
          </a:p>
          <a:p>
            <a:pPr indent="-420688" lvl="0" marL="547688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8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Csekélyebb értékcsökkenést megállapítók</a:t>
            </a:r>
          </a:p>
          <a:p>
            <a:pPr indent="-420688" lvl="0" marL="547688" marR="0" rtl="0" algn="ctr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Nem a torony ingatlanforgalomra való negatív hatására hivatkoznak, hanem leginkább a rálátás, panoráma vesztés, tájidegenség,</a:t>
            </a:r>
          </a:p>
          <a:p>
            <a:pPr indent="-420688" lvl="0" marL="547688" marR="0" rtl="0" algn="ctr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zajhatás, villámcsapás, sugárzástól való félelem, intimitásvesztés, …….</a:t>
            </a:r>
          </a:p>
          <a:p>
            <a:pPr indent="-420688" lvl="0" marL="547688" marR="0" rtl="0" algn="ctr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”SZUBJEKTÍV ÉRTÉKÍTÉLET”</a:t>
            </a:r>
          </a:p>
          <a:p>
            <a:pPr indent="-420688" lvl="0" marL="547688" marR="0" rtl="0" algn="ctr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8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Kiemelik, hogy forgalmi adatokkal ez nem igazolható</a:t>
            </a:r>
            <a:r>
              <a:rPr b="0" i="0" lang="hu-H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420688" lvl="0" marL="547688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39285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*PROFINVEST Műszaki, Gazdasági, Kereskedelmi Mérnökiroda KFT. </a:t>
            </a:r>
          </a:p>
        </p:txBody>
      </p:sp>
      <p:sp>
        <p:nvSpPr>
          <p:cNvPr id="333" name="Shape 33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*Takács Nándor c. egyetemi docens DEBRECENI EGYETEM</a:t>
            </a:r>
          </a:p>
        </p:txBody>
      </p:sp>
      <p:sp>
        <p:nvSpPr>
          <p:cNvPr id="334" name="Shape 33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1" lang="hu-HU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Szakértői vélemény típusok (3)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20688" lvl="0" marL="547688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39285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0688" lvl="0" marL="547688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Egyáltalán </a:t>
            </a:r>
            <a:r>
              <a:rPr b="1" i="0" lang="hu-HU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nem állapítanak meg értékcsökkenést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420688" lvl="0" marL="547688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Nem is vállalják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szakvélemény elkészítését.</a:t>
            </a:r>
          </a:p>
          <a:p>
            <a:pPr indent="-420688" lvl="0" marL="547688" marR="0" rtl="0" algn="ctr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1" lang="hu-HU" sz="28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Mivel véleményük szerint kár fel sem merül ezekben az ügyekben.</a:t>
            </a:r>
          </a:p>
          <a:p>
            <a:pPr indent="-420688" lvl="0" marL="547688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39285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0688" lvl="0" marL="547688" marR="0" rtl="0" algn="l">
              <a:spcBef>
                <a:spcPts val="24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1" lang="hu-HU" sz="12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FORRÁS: Igazságügyi Szakértő – 2007. június. (pp. 114-116.) – Hogyan hatnak a mobiltornyok ingatlanjaink értékére?</a:t>
            </a:r>
          </a:p>
          <a:p>
            <a:pPr indent="-420688" lvl="0" marL="547688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39285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*PROFINVEST Műszaki, Gazdasági, Kereskedelmi Mérnökiroda KFT. </a:t>
            </a:r>
          </a:p>
        </p:txBody>
      </p:sp>
      <p:sp>
        <p:nvSpPr>
          <p:cNvPr id="342" name="Shape 34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*Takács Nándor c. egyetemi docens DEBRECENI EGYETEM</a:t>
            </a:r>
          </a:p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KOMPETENCIA HIÁNYA (1)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50" y="1628775"/>
            <a:ext cx="78486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pic>
        <p:nvPicPr>
          <p:cNvPr id="351" name="Shape 3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550" y="3429000"/>
            <a:ext cx="7416800" cy="216058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/>
          <p:nvPr/>
        </p:nvSpPr>
        <p:spPr>
          <a:xfrm>
            <a:off x="971550" y="4076700"/>
            <a:ext cx="2663825" cy="865187"/>
          </a:xfrm>
          <a:prstGeom prst="ellipse">
            <a:avLst/>
          </a:prstGeom>
          <a:solidFill>
            <a:srgbClr val="FFFF00">
              <a:alpha val="31764"/>
            </a:srgbClr>
          </a:solidFill>
          <a:ln cap="rnd" cmpd="sng" w="15875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KOMPETENCIA HIÁNYA (2)</a:t>
            </a: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20688" lvl="0" marL="547688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ct val="38461"/>
              <a:buFont typeface="Arial"/>
              <a:buChar char="●"/>
            </a:pPr>
            <a:r>
              <a:rPr b="0" i="0" lang="hu-HU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„a szakértő egyébként ingatlanforgalmi szakértőként nincs is bejegyezve a szakértői nyilvántartásba, tehát már csak ezért is aggályos az általa adott szakvélemény. </a:t>
            </a:r>
            <a:r>
              <a:rPr b="1" i="0" lang="hu-HU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Szakterülete az építészeti tervezés, kivitelezés, ezért a perbeli esetben sem járhatott volna el ingatlanforgalmi igazságügyi szakértőként</a:t>
            </a:r>
            <a:r>
              <a:rPr b="0" i="0" lang="hu-HU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Az általa megállapított forgalmi érték is eltúlzott.”</a:t>
            </a:r>
          </a:p>
        </p:txBody>
      </p:sp>
      <p:sp>
        <p:nvSpPr>
          <p:cNvPr id="360" name="Shape 360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*PROFINVEST Műszaki, Gazdasági, Kereskedelmi Mérnökiroda KFT. </a:t>
            </a:r>
          </a:p>
        </p:txBody>
      </p:sp>
      <p:sp>
        <p:nvSpPr>
          <p:cNvPr id="361" name="Shape 36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*Takács Nándor c. egyetemi docens DEBRECENI EGYETEM</a:t>
            </a:r>
          </a:p>
        </p:txBody>
      </p:sp>
      <p:sp>
        <p:nvSpPr>
          <p:cNvPr id="362" name="Shape 36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2800" u="none" cap="small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MIKROKÖRNYEZETBEN FELLELHETŐ „TÁJIDEGEN ELEMEK”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pic>
        <p:nvPicPr>
          <p:cNvPr id="369" name="Shape 3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357312"/>
            <a:ext cx="3443287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5000" y="1357312"/>
            <a:ext cx="3429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250" y="3857625"/>
            <a:ext cx="3214687" cy="241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4687" y="1643062"/>
            <a:ext cx="3571875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00625" y="3714750"/>
            <a:ext cx="3395662" cy="25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TÁJIDEGEN ELEMEK</a:t>
            </a:r>
          </a:p>
        </p:txBody>
      </p:sp>
      <p:pic>
        <p:nvPicPr>
          <p:cNvPr id="380" name="Shape 3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887" y="1196975"/>
            <a:ext cx="6154737" cy="5129212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*PROFINVEST Műszaki, Gazdasági, Kereskedelmi Mérnökiroda KFT. </a:t>
            </a:r>
          </a:p>
        </p:txBody>
      </p:sp>
      <p:sp>
        <p:nvSpPr>
          <p:cNvPr id="382" name="Shape 38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*Takács Nándor c. egyetemi docens DEBRECENI EGYETEM</a:t>
            </a:r>
          </a:p>
        </p:txBody>
      </p:sp>
      <p:sp>
        <p:nvSpPr>
          <p:cNvPr id="383" name="Shape 38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45720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TÁJIDEGEN ELEMEK</a:t>
            </a:r>
          </a:p>
        </p:txBody>
      </p:sp>
      <p:pic>
        <p:nvPicPr>
          <p:cNvPr id="389" name="Shape 3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087" y="1289050"/>
            <a:ext cx="8066087" cy="497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*PROFINVEST Műszaki, Gazdasági, Kereskedelmi Mérnökiroda KFT. </a:t>
            </a:r>
          </a:p>
        </p:txBody>
      </p:sp>
      <p:sp>
        <p:nvSpPr>
          <p:cNvPr id="391" name="Shape 39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*Takács Nándor c. egyetemi docens DEBRECENI EGYETEM</a:t>
            </a:r>
          </a:p>
        </p:txBody>
      </p:sp>
      <p:sp>
        <p:nvSpPr>
          <p:cNvPr id="392" name="Shape 39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Közvélemény-kutatásra való hivatkozás</a:t>
            </a:r>
          </a:p>
        </p:txBody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állampolgárok idegenkedése a toronytól – tájidegen létesítménytől – a közvélemény kutatás alapján 45%-ban bizonyítottnak tekinthető.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Azaz 45 % a torony negatív hatásától fél, 55% pedig nem: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hu-HU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Következtetés: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45/55 = 0,82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ingatlan értékvesztése: (1 – 0,82) = 18 %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12.000.000,- Ft  x  0,18 = 216.000,- Ft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400" name="Shape 400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574675" y="304800"/>
            <a:ext cx="8001000" cy="963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br>
              <a:rPr lang="hu-HU"/>
            </a:br>
            <a:r>
              <a:rPr b="1" i="0" lang="hu-HU" sz="2500" u="none" cap="none" strike="noStrike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rPr>
              <a:t>Szomszédjogi zavarás</a:t>
            </a:r>
            <a:br>
              <a:rPr b="1" i="0" lang="hu-HU" sz="2500" u="none" cap="none" strike="noStrike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hu-HU" sz="1450" u="none" cap="none" strike="noStrike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rPr>
              <a:t>Ptk. 100. §-ban szabályozott szomszédjogi sérelem</a:t>
            </a:r>
            <a:r>
              <a:rPr b="1" i="0" lang="hu-HU" sz="3050" u="none" cap="none" strike="noStrike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9F9F9"/>
              </a:buClr>
              <a:buSzPct val="39583"/>
              <a:buFont typeface="Arial"/>
              <a:buChar char="●"/>
            </a:pPr>
            <a:r>
              <a:rPr b="1" i="0" lang="hu-HU" sz="24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A szomszédjogi zavarás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sem megalapozott a perbeli adatok szerint, hiszen alig látható a szakértői fényképfelvételek tanúsága szerint a bázisállomás a tőle kb. 240 méterre lévő lakóingatlantól, így a szakértői véleményben általánosságban felsorolt zavaró hatások nem érvényesülnek, a törvény szövege szerinti „mások” zavarása nem valósul meg.</a:t>
            </a:r>
          </a:p>
          <a:p>
            <a:pPr indent="0" lvl="0" marL="0" marR="0" rtl="0" algn="l">
              <a:spcBef>
                <a:spcPts val="0"/>
              </a:spcBef>
              <a:buClr>
                <a:srgbClr val="F9F9F9"/>
              </a:buClr>
              <a:buSzPct val="39583"/>
              <a:buFont typeface="Arial"/>
              <a:buChar char="●"/>
            </a:pPr>
            <a:r>
              <a:rPr b="1" i="0" lang="hu-HU" sz="24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Egy bírósági jogesetet nem lehet általánosítani minden más jogesetre, mert az nem jogforrás.</a:t>
            </a:r>
          </a:p>
          <a:p>
            <a:pPr indent="0" lvl="0" marL="0" marR="0" rtl="0" algn="l">
              <a:spcBef>
                <a:spcPts val="0"/>
              </a:spcBef>
              <a:buClr>
                <a:srgbClr val="F9F9F9"/>
              </a:buClr>
              <a:buSzPct val="39583"/>
              <a:buFont typeface="Arial"/>
              <a:buChar char="●"/>
            </a:pPr>
            <a:r>
              <a:rPr b="1" i="0" lang="hu-HU" sz="24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Ugyanez érvényes irodalmi hivatkozásra is.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408" name="Shape 408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„GYÖNGYSZEMEK”</a:t>
            </a:r>
          </a:p>
        </p:txBody>
      </p:sp>
      <p:pic>
        <p:nvPicPr>
          <p:cNvPr id="414" name="Shape 4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387" y="1125537"/>
            <a:ext cx="4397375" cy="496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3437" y="1196975"/>
            <a:ext cx="4325937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*PROFINVEST Műszaki, Gazdasági, Kereskedelmi Mérnökiroda KFT. </a:t>
            </a:r>
          </a:p>
        </p:txBody>
      </p:sp>
      <p:sp>
        <p:nvSpPr>
          <p:cNvPr id="417" name="Shape 41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*Takács Nándor c. egyetemi docens DEBRECENI EGYETEM</a:t>
            </a:r>
          </a:p>
        </p:txBody>
      </p:sp>
      <p:sp>
        <p:nvSpPr>
          <p:cNvPr id="418" name="Shape 418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574675" y="304800"/>
            <a:ext cx="8001000" cy="82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bázisállomások működési alapelvei 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mobilkommunikáció elengedhetetlen feltételei a bázisállomások, melyek </a:t>
            </a: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készülékekből érkező rádiójeleket fogadják és továbbítják.</a:t>
            </a: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bázisállomás által lefedett területet </a:t>
            </a: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cellának</a:t>
            </a: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nevezik. A cellák gyakran szabálytalan alakúak, hiszen a domborzati viszonyok vagy épületek blokkolhatják a rádiójelek útját. </a:t>
            </a: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Nyílt terepen nagyobb kiterjedésűek a cellák,</a:t>
            </a: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hiszen ott a jelek terjedését kevesebb tényező korlátozza. A </a:t>
            </a: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beépített területeken kisebb cellákra mikro-cellás van szükség,</a:t>
            </a: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itt úgynevezett bázisállomásokat alkalmazunk, hogy biztosítsuk a megfelelő lefedettséget és kapacitást.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cellák méretét a bázisállomás teljesítménye is meghatározza. </a:t>
            </a: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nagyobb cellák kb. 10 km sugarúak, a mikro-cellák sokszor csak 100 méter sugarú területet fednek le.</a:t>
            </a: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100" name="Shape 100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„GYÖNGYSZEMEK”</a:t>
            </a:r>
          </a:p>
        </p:txBody>
      </p:sp>
      <p:pic>
        <p:nvPicPr>
          <p:cNvPr id="424" name="Shape 4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" y="1268412"/>
            <a:ext cx="3422650" cy="5040312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Shape 425"/>
          <p:cNvSpPr txBox="1"/>
          <p:nvPr/>
        </p:nvSpPr>
        <p:spPr>
          <a:xfrm>
            <a:off x="3924300" y="1341437"/>
            <a:ext cx="4572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Korrekció alkalmazás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(1-K1)+(1-K2)+(1-K3)…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4356100" y="2492375"/>
            <a:ext cx="3959225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9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Még pár korrekció…… K19, K20  és a torony hatás  átvált pozitívba, azaz értéknövelőként szerepel.</a:t>
            </a:r>
          </a:p>
        </p:txBody>
      </p:sp>
      <p:sp>
        <p:nvSpPr>
          <p:cNvPr id="427" name="Shape 427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*PROFINVEST Műszaki, Gazdasági, Kereskedelmi Mérnökiroda KFT. </a:t>
            </a:r>
          </a:p>
        </p:txBody>
      </p:sp>
      <p:sp>
        <p:nvSpPr>
          <p:cNvPr id="428" name="Shape 428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*Takács Nándor c. egyetemi docens DEBRECENI EGYETEM</a:t>
            </a:r>
          </a:p>
        </p:txBody>
      </p:sp>
      <p:sp>
        <p:nvSpPr>
          <p:cNvPr id="429" name="Shape 42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Legyen mondjuk 30%?</a:t>
            </a:r>
          </a:p>
        </p:txBody>
      </p:sp>
      <p:pic>
        <p:nvPicPr>
          <p:cNvPr id="435" name="Shape 4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Shape 436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*PROFINVEST Műszaki, Gazdasági, Kereskedelmi Mérnökiroda KFT. </a:t>
            </a:r>
          </a:p>
        </p:txBody>
      </p:sp>
      <p:sp>
        <p:nvSpPr>
          <p:cNvPr id="437" name="Shape 43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*Takács Nándor c. egyetemi docens DEBRECENI EGYETEM</a:t>
            </a:r>
          </a:p>
        </p:txBody>
      </p:sp>
      <p:sp>
        <p:nvSpPr>
          <p:cNvPr id="438" name="Shape 438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Ha már mérünk …….</a:t>
            </a:r>
          </a:p>
        </p:txBody>
      </p:sp>
      <p:pic>
        <p:nvPicPr>
          <p:cNvPr id="444" name="Shape 4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387" y="1125537"/>
            <a:ext cx="8820150" cy="5046662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*PROFINVEST Műszaki, Gazdasági, Kereskedelmi Mérnökiroda KFT. </a:t>
            </a:r>
          </a:p>
        </p:txBody>
      </p:sp>
      <p:sp>
        <p:nvSpPr>
          <p:cNvPr id="446" name="Shape 44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*Takács Nándor c. egyetemi docens DEBRECENI EGYETEM</a:t>
            </a:r>
          </a:p>
        </p:txBody>
      </p:sp>
      <p:sp>
        <p:nvSpPr>
          <p:cNvPr id="447" name="Shape 44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PIACI ÖSSZEHASONLÍTÓ MÓDSZER?</a:t>
            </a:r>
          </a:p>
        </p:txBody>
      </p:sp>
      <p:pic>
        <p:nvPicPr>
          <p:cNvPr id="453" name="Shape 4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12" y="1268412"/>
            <a:ext cx="8229600" cy="470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Shape 45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*PROFINVEST Műszaki, Gazdasági, Kereskedelmi Mérnökiroda KFT. </a:t>
            </a:r>
          </a:p>
        </p:txBody>
      </p:sp>
      <p:sp>
        <p:nvSpPr>
          <p:cNvPr id="455" name="Shape 45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*Takács Nándor c. egyetemi docens DEBRECENI EGYETEM</a:t>
            </a:r>
          </a:p>
        </p:txBody>
      </p:sp>
      <p:sp>
        <p:nvSpPr>
          <p:cNvPr id="456" name="Shape 45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HOGYAN TOVÁBB?</a:t>
            </a:r>
          </a:p>
        </p:txBody>
      </p:sp>
      <p:sp>
        <p:nvSpPr>
          <p:cNvPr id="462" name="Shape 462"/>
          <p:cNvSpPr txBox="1"/>
          <p:nvPr>
            <p:ph idx="4294967295"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9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Hedonikus ingatlanár módszer</a:t>
            </a:r>
            <a:br>
              <a:rPr b="1" i="0" lang="hu-HU" sz="39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463" name="Shape 463"/>
          <p:cNvSpPr txBox="1"/>
          <p:nvPr/>
        </p:nvSpPr>
        <p:spPr>
          <a:xfrm>
            <a:off x="323850" y="1844675"/>
            <a:ext cx="8569325" cy="3743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hedonikus módszer esetében döntő kérdés, hogy sikerül-e megtalálni mindazokat a </a:t>
            </a:r>
            <a:r>
              <a:rPr b="1" i="0" lang="hu-HU" sz="24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tulajdonságokat jellemző mutatókat, amelyek befolyásolják az ingatlanok értékét.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lakások árát befolyásoló tényezők között a méreten kívül magyarázó változó lehet az elhelyezkedés, a szűkebb és tágabb lakókörnyezet, az intézmények közelsége, a kivitelezés minősége, az ingatlan kora, a végzett felújítások jellege, a tulajdonosi struktúra, a kiegészítő helységek jellege és nagysága.</a:t>
            </a:r>
          </a:p>
        </p:txBody>
      </p:sp>
      <p:sp>
        <p:nvSpPr>
          <p:cNvPr id="464" name="Shape 46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*PROFINVEST Műszaki, Gazdasági, Kereskedelmi Mérnökiroda KFT. </a:t>
            </a:r>
          </a:p>
        </p:txBody>
      </p:sp>
      <p:sp>
        <p:nvSpPr>
          <p:cNvPr id="465" name="Shape 46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*Takács Nándor c. egyetemi docens DEBRECENI EGYETEM</a:t>
            </a:r>
          </a:p>
        </p:txBody>
      </p:sp>
      <p:sp>
        <p:nvSpPr>
          <p:cNvPr id="466" name="Shape 46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9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Hedonikus ingatlanár módszer</a:t>
            </a:r>
            <a:br>
              <a:rPr b="1" i="0" lang="hu-HU" sz="39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472" name="Shape 472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571500" y="1052512"/>
            <a:ext cx="8215312" cy="447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Ingatlanok értékét veszi alapul.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Javak különböző tulajdonságok együtteseként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jelennek meg – ezek visszatükröződnek az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Áraikban (árnyékárak).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Hatások: légszennyezettség, zajterhelés, elektroszmog, egyéb nehezen kvantifíkálható hatások.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Fizetési hajlandóságot mér.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– Három befolyásoló tényező: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• Építészeti tulajdonságok.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• Szociális környezet, infrastruktúra.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• Környezetminőség</a:t>
            </a:r>
          </a:p>
        </p:txBody>
      </p:sp>
      <p:sp>
        <p:nvSpPr>
          <p:cNvPr id="474" name="Shape 474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41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39 magyarázó változó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285750" y="1428750"/>
            <a:ext cx="8858250" cy="447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1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Kain és Quigley-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[1970] tanulmányában például 39 magyarázóváltozót vizsgál a regresszióba,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melyeket </a:t>
            </a:r>
            <a:r>
              <a:rPr b="1" i="0" lang="hu-HU" sz="24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négy csoportba sorolnak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60416"/>
              <a:buFont typeface="Arial"/>
              <a:buChar char="●"/>
            </a:pPr>
            <a:r>
              <a:rPr b="0" i="1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ingatlan </a:t>
            </a:r>
            <a:r>
              <a:rPr b="0" i="1" lang="hu-HU" sz="24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műszaki minőségét</a:t>
            </a:r>
            <a:r>
              <a:rPr b="0" i="1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jellemző tényezők,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az ingatlan </a:t>
            </a:r>
            <a:r>
              <a:rPr b="0" i="0" lang="hu-HU" sz="24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elhelyezkedését leíró tényezők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1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a tágabb </a:t>
            </a:r>
            <a:r>
              <a:rPr b="0" i="1" lang="hu-HU" sz="24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lakókörnyezetet leíró tényezők</a:t>
            </a:r>
            <a:r>
              <a:rPr b="0" i="1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és 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1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a </a:t>
            </a:r>
            <a:r>
              <a:rPr b="0" i="1" lang="hu-HU" sz="24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társadalmi környezethez kapcsolódó (közlekedési és egyéb) tényezők</a:t>
            </a:r>
            <a:r>
              <a:rPr b="0" i="1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változók között olyan tulajdonságok magyarázóereje is szignifikánsnak bizonyul, mint a problémás szomszédok, a panoráma és az iskolák közelsége.</a:t>
            </a:r>
          </a:p>
        </p:txBody>
      </p:sp>
      <p:sp>
        <p:nvSpPr>
          <p:cNvPr id="482" name="Shape 482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idx="4294967295" type="ctrTitle"/>
          </p:nvPr>
        </p:nvSpPr>
        <p:spPr>
          <a:xfrm>
            <a:off x="179388" y="549275"/>
            <a:ext cx="8785225" cy="7191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000" u="none" cap="small" strike="noStrike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rPr>
              <a:t>MOBILTORNYOK kontra INGATLANOK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pic>
        <p:nvPicPr>
          <p:cNvPr id="489" name="Shape 4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4437" y="1916112"/>
            <a:ext cx="5040312" cy="37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Shape 490"/>
          <p:cNvSpPr txBox="1"/>
          <p:nvPr/>
        </p:nvSpPr>
        <p:spPr>
          <a:xfrm>
            <a:off x="527050" y="1484312"/>
            <a:ext cx="83661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Szeretne Pannon-tornyot a kertjébe?</a:t>
            </a:r>
          </a:p>
        </p:txBody>
      </p:sp>
      <p:sp>
        <p:nvSpPr>
          <p:cNvPr id="491" name="Shape 491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20688" lvl="0" marL="547688" marR="0" rtl="0" algn="ctr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8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KÉRDÉSEK – KÉRÉSEK</a:t>
            </a:r>
          </a:p>
          <a:p>
            <a:pPr indent="-420688" lvl="0" marL="547688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39285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0688" lvl="0" marL="547688" marR="0" rtl="0" algn="ctr">
              <a:spcBef>
                <a:spcPts val="72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1" lang="hu-HU" sz="36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PLÁNe mérnökiroda KFT</a:t>
            </a:r>
          </a:p>
          <a:p>
            <a:pPr indent="-420688" lvl="0" marL="547688" marR="0" rtl="0" algn="ctr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8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1016 Budapest, Zsolt u. 6/C.</a:t>
            </a:r>
          </a:p>
          <a:p>
            <a:pPr indent="-420688" lvl="0" marL="547688" marR="0" rtl="0" algn="ctr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8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(36-1) 214-6550</a:t>
            </a:r>
          </a:p>
          <a:p>
            <a:pPr indent="-420688" lvl="0" marL="547688" marR="0" rtl="0" algn="ctr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8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+36 70 275 3802</a:t>
            </a:r>
          </a:p>
          <a:p>
            <a:pPr indent="-420688" lvl="0" marL="547688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39285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0688" lvl="0" marL="547688" marR="0" rtl="0" algn="ctr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8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KÖSZÖNÖM MEGTISZTELŐ FIGYELMŰKET</a:t>
            </a:r>
          </a:p>
        </p:txBody>
      </p:sp>
      <p:sp>
        <p:nvSpPr>
          <p:cNvPr id="497" name="Shape 497"/>
          <p:cNvSpPr txBox="1"/>
          <p:nvPr>
            <p:ph idx="4294967295" type="ctrTitle"/>
          </p:nvPr>
        </p:nvSpPr>
        <p:spPr>
          <a:xfrm>
            <a:off x="179388" y="549275"/>
            <a:ext cx="8785225" cy="7191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000" u="none" cap="small" strike="noStrike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rPr>
              <a:t>MOBILTORNYOK kontra INGATLANOK</a:t>
            </a:r>
          </a:p>
        </p:txBody>
      </p:sp>
      <p:sp>
        <p:nvSpPr>
          <p:cNvPr id="498" name="Shape 498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*PROFINVEST Műszaki, Gazdasági, Kereskedelmi Mérnökiroda KFT. </a:t>
            </a:r>
          </a:p>
        </p:txBody>
      </p:sp>
      <p:sp>
        <p:nvSpPr>
          <p:cNvPr id="499" name="Shape 499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*Takács Nándor c. egyetemi docens DEBRECENI EGYETEM</a:t>
            </a:r>
          </a:p>
        </p:txBody>
      </p:sp>
      <p:sp>
        <p:nvSpPr>
          <p:cNvPr id="500" name="Shape 500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8"/>
            <a:ext cx="8229600" cy="10112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KÖRSUGÁRZÓ - SZEKTORSUGÁRZÓ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600200"/>
            <a:ext cx="8229600" cy="4114800"/>
          </a:xfrm>
          <a:prstGeom prst="rect">
            <a:avLst/>
          </a:prstGeom>
          <a:noFill/>
          <a:ln cap="rnd" cmpd="sng" w="9525">
            <a:solidFill>
              <a:schemeClr val="accent2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9F9F9"/>
              </a:buClr>
              <a:buSzPct val="39583"/>
              <a:buFont typeface="Arial"/>
              <a:buChar char="●"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legtöbb állomás </a:t>
            </a:r>
            <a:r>
              <a:rPr b="1" i="0" lang="hu-HU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360 fokban </a:t>
            </a:r>
            <a:r>
              <a:rPr b="1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körben - bocsát ki nem ionizáló elektromágneses hullámokat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Az így létrehozott mező erőssége attól függ, milyen területet kell kiszolgálnia az adott állomásnak. Ez a teljesítmény általában </a:t>
            </a:r>
            <a:r>
              <a:rPr b="1" i="0" lang="hu-HU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10-150 W </a:t>
            </a:r>
            <a:r>
              <a:rPr b="1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között mozog, amely egy háztartási izzó teljesítményével azonos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9F9F9"/>
              </a:buClr>
              <a:buSzPct val="39583"/>
              <a:buFont typeface="Arial"/>
              <a:buChar char="●"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Mivel a </a:t>
            </a:r>
            <a:r>
              <a:rPr b="1" i="0" lang="hu-HU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mikro-cellás állomások</a:t>
            </a:r>
            <a:r>
              <a:rPr b="0" i="0" lang="hu-HU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kis területeket fednek le, ezért teljesítményük is alacsonyabb, általában </a:t>
            </a:r>
            <a:r>
              <a:rPr b="1" i="0" lang="hu-HU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1-2 W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9F9F9"/>
              </a:buClr>
              <a:buSzPct val="39583"/>
              <a:buFont typeface="Arial"/>
              <a:buChar char="●"/>
            </a:pP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Ezzel szemben, például a </a:t>
            </a:r>
            <a:r>
              <a:rPr b="0" i="0" lang="hu-HU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TV átjátszó teljesítménye 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akár a 100.000 W (</a:t>
            </a:r>
            <a:r>
              <a:rPr b="1" i="0" lang="hu-HU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100 kW</a:t>
            </a:r>
            <a:r>
              <a:rPr b="0" i="0" lang="hu-H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-ot is meghaladhatja.</a:t>
            </a:r>
            <a:r>
              <a:rPr b="0" i="0" lang="hu-HU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108" name="Shape 108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3612" y="274637"/>
            <a:ext cx="467677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387" y="1484312"/>
            <a:ext cx="2857500" cy="439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8625" y="1484312"/>
            <a:ext cx="3313112" cy="226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1500" y="3789362"/>
            <a:ext cx="3167062" cy="25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39975" y="2492375"/>
            <a:ext cx="3429000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57158" y="214290"/>
            <a:ext cx="8324850" cy="7683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RF hullám-nyalábok alakja, iránya, terjedése 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" y="1143000"/>
            <a:ext cx="8001000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79387" y="5300662"/>
            <a:ext cx="8713787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hu-H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bázisállomás antennája az elektromágneses mezőt az állomástól kifelé irányítja, így a közvetlenül az állomás alatt lévő területen csak nagyon alacsony mértékű RF mező mérhető. Ahogy távolodunk a toronytól, az RF mező „ereje” a távolsággal négyzetes arányban csökken.</a:t>
            </a:r>
            <a:r>
              <a:rPr b="0" i="0" lang="hu-H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hu-HU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8" name="Shape 128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0" lang="hu-H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Expozíció rádiótelefon bázisállomás</a:t>
            </a:r>
            <a:br>
              <a:rPr b="1" i="0" lang="hu-H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hu-H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torony környezetében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20688" lvl="0" marL="547688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0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A nyaláb 50-500 m-re éri el a talajt. </a:t>
            </a:r>
          </a:p>
          <a:p>
            <a:pPr indent="-420688" lvl="0" marL="547688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0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Vízszintes és függőleges nyalábolás</a:t>
            </a:r>
          </a:p>
          <a:p>
            <a:pPr indent="-420688" lvl="0" marL="547688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0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Szabad térben a távolság négyzetével </a:t>
            </a:r>
          </a:p>
          <a:p>
            <a:pPr indent="-420688" lvl="0" marL="547688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0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arányosan csökken.</a:t>
            </a:r>
          </a:p>
          <a:p>
            <a:pPr indent="-420688" lvl="0" marL="547688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0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Beépített környezetben a távolság </a:t>
            </a:r>
          </a:p>
          <a:p>
            <a:pPr indent="-420688" lvl="0" marL="547688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0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~3.5-ik hatványával csökken.</a:t>
            </a:r>
          </a:p>
          <a:p>
            <a:pPr indent="-420688" lvl="0" marL="547688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0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A kisugárzott teljesítmény</a:t>
            </a:r>
          </a:p>
          <a:p>
            <a:pPr indent="-420688" lvl="0" marL="547688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0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időben (a forgalomtól</a:t>
            </a:r>
          </a:p>
          <a:p>
            <a:pPr indent="-420688" lvl="0" marL="547688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0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függően) változik.</a:t>
            </a:r>
          </a:p>
          <a:p>
            <a:pPr indent="-420688" lvl="0" marL="547688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0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Az expozíció kis területen is,</a:t>
            </a:r>
          </a:p>
          <a:p>
            <a:pPr indent="-420688" lvl="0" marL="547688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0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a terjedési viszonyok miatt,</a:t>
            </a:r>
          </a:p>
          <a:p>
            <a:pPr indent="-420688" lvl="0" marL="547688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Arial"/>
              <a:buNone/>
            </a:pPr>
            <a:r>
              <a:rPr b="1" i="0" lang="hu-HU" sz="2000" u="none" cap="none" strike="noStrike">
                <a:solidFill>
                  <a:srgbClr val="EAEF1F"/>
                </a:solidFill>
                <a:latin typeface="Arial"/>
                <a:ea typeface="Arial"/>
                <a:cs typeface="Arial"/>
                <a:sym typeface="Arial"/>
              </a:rPr>
              <a:t>jelentősen ingadozhat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362" y="2565400"/>
            <a:ext cx="3743325" cy="33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*PROFINVEST Műszaki, Gazdasági, Kereskedelmi Mérnökiroda KFT. </a:t>
            </a:r>
          </a:p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*Takács Nándor c. egyetemi docens DEBRECENI EGYETEM</a:t>
            </a: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4EC"/>
              </a:buClr>
              <a:buSzPct val="25000"/>
              <a:buFont typeface="Arial"/>
              <a:buNone/>
            </a:pPr>
            <a:r>
              <a:rPr b="1" i="1" lang="hu-HU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b="1" i="1" lang="hu-H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SAR”</a:t>
            </a:r>
            <a:br>
              <a:rPr b="1" i="1" lang="hu-H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hu-HU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Ezt a mennyiséget használjuk a nagyfrekvenciás elektromágneses </a:t>
            </a:r>
            <a:r>
              <a:rPr b="1" i="0" lang="hu-HU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behatás jellemzésére. </a:t>
            </a:r>
            <a:r>
              <a:rPr b="1" i="0" lang="hu-HU" sz="1450" u="none" cap="none" strike="noStrike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hu-HU" sz="3700" u="none" cap="none" strike="noStrike">
                <a:solidFill>
                  <a:srgbClr val="A4C4E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9F9F9"/>
              </a:buClr>
              <a:buSzPct val="38888"/>
              <a:buFont typeface="Arial"/>
              <a:buChar char="●"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 az a SAR?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9F9F9"/>
              </a:buClr>
              <a:buSzPct val="4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"SAR" rövidítés a </a:t>
            </a:r>
            <a:r>
              <a:rPr b="1" i="1" lang="hu-HU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Specifikus Abszorpciós Ráta </a:t>
            </a:r>
            <a:r>
              <a:rPr b="0" i="1" lang="hu-HU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(fajlagos elnyelési tényező), mely az emberi test egy kilogrammja által az elektromágneses térben elnyelt energiával egyenlő, mértékegysége [W/kg].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9F9F9"/>
              </a:buClr>
              <a:buSzPct val="38888"/>
              <a:buFont typeface="Arial"/>
              <a:buChar char="●"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Elektromágneses sugárzás hatására a szövetek felmelegednek, nagyobb teljesítmény esetén pedig károsodnak. A sugárzásra az agyszövet mellett a szem a legérzékenyebb. Mobiltelefon esetében </a:t>
            </a:r>
            <a:r>
              <a:rPr b="1" i="1" lang="hu-HU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 SAR határérték az emberi test egészében elnyelődő átlagos abszorpció maximális értékére, valamint a testszövet 1 vagy 10 grammnyi tömegében elnyelődő energiamennyiségre vonatkozik.  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9F9F9"/>
              </a:buClr>
              <a:buSzPct val="38888"/>
              <a:buFont typeface="Arial"/>
              <a:buChar char="●"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ICNIRP által elfogadott </a:t>
            </a:r>
            <a:r>
              <a:rPr b="1" i="0" lang="hu-HU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teljes testre vonatkozó határérték 0,08 W/kg, 10 grammra vonatkozóan pedig 2 W/kg. </a:t>
            </a: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forgalomban lévő kézikészülékek SAR értéke jellemzően jóval a megengedett SAR érték alatt marad.  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F9F9F9"/>
              </a:buClr>
              <a:buSzPct val="38888"/>
              <a:buFont typeface="Arial"/>
              <a:buChar char="●"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SAR értékről, meghatározásának módjáról bővebben a  </a:t>
            </a:r>
            <a:r>
              <a:rPr b="0" i="0" lang="hu-HU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www.emf-portal.hu</a:t>
            </a: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honlapon olvashat. 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hu-HU" sz="1200" u="none" cap="none" strike="noStrik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  <p:sp>
        <p:nvSpPr>
          <p:cNvPr id="146" name="Shape 146"/>
          <p:cNvSpPr txBox="1"/>
          <p:nvPr>
            <p:ph idx="4294967295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Takács Nándor c. egyetemi docens DEBRECENI EGYETEM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1_Hegycsúcs 1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4F81BD"/>
      </a:accent4>
      <a:accent5>
        <a:srgbClr val="C0504D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Hegycsúcs 1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4F81BD"/>
      </a:accent4>
      <a:accent5>
        <a:srgbClr val="C0504D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